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9" r:id="rId2"/>
    <p:sldId id="277" r:id="rId3"/>
    <p:sldId id="260" r:id="rId4"/>
    <p:sldId id="261" r:id="rId5"/>
    <p:sldId id="264" r:id="rId6"/>
    <p:sldId id="265" r:id="rId7"/>
    <p:sldId id="298" r:id="rId8"/>
    <p:sldId id="287" r:id="rId9"/>
    <p:sldId id="293" r:id="rId10"/>
    <p:sldId id="279" r:id="rId11"/>
    <p:sldId id="288" r:id="rId12"/>
    <p:sldId id="268" r:id="rId13"/>
    <p:sldId id="289" r:id="rId14"/>
    <p:sldId id="269" r:id="rId15"/>
    <p:sldId id="280" r:id="rId16"/>
    <p:sldId id="270" r:id="rId17"/>
    <p:sldId id="271" r:id="rId18"/>
    <p:sldId id="272" r:id="rId19"/>
    <p:sldId id="281" r:id="rId20"/>
    <p:sldId id="282" r:id="rId21"/>
    <p:sldId id="283" r:id="rId22"/>
    <p:sldId id="284" r:id="rId23"/>
    <p:sldId id="285" r:id="rId24"/>
    <p:sldId id="273" r:id="rId25"/>
    <p:sldId id="278" r:id="rId26"/>
    <p:sldId id="274" r:id="rId27"/>
    <p:sldId id="275" r:id="rId28"/>
    <p:sldId id="276" r:id="rId29"/>
    <p:sldId id="294" r:id="rId30"/>
    <p:sldId id="291" r:id="rId31"/>
    <p:sldId id="297" r:id="rId32"/>
    <p:sldId id="295" r:id="rId33"/>
    <p:sldId id="296" r:id="rId34"/>
    <p:sldId id="292" r:id="rId35"/>
    <p:sldId id="290" r:id="rId36"/>
  </p:sldIdLst>
  <p:sldSz cx="9144000" cy="5143500" type="screen16x9"/>
  <p:notesSz cx="6805613" cy="9944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94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101" d="100"/>
          <a:sy n="101" d="100"/>
        </p:scale>
        <p:origin x="126" y="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258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514" y="0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896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514" y="9446896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5029E26-3CDE-4E2A-9243-F4CFA73F77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7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2781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6" y="4723450"/>
            <a:ext cx="4990783" cy="447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896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6896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D204273-9E39-4C9A-A251-EF1633DCAA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9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5F3C-3CEB-4A25-85B6-CDCC4A5FEFE4}" type="slidenum">
              <a:rPr lang="en-GB"/>
              <a:pPr/>
              <a:t>1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863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602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148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615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772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notes 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27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41CCE-8A12-40BB-9B34-BDA9373B9D37}" type="slidenum">
              <a:rPr lang="en-GB"/>
              <a:pPr/>
              <a:t>3</a:t>
            </a:fld>
            <a:endParaRPr lang="en-GB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14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360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82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43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83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938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33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31286"/>
          </a:xfrm>
        </p:spPr>
        <p:txBody>
          <a:bodyPr/>
          <a:lstStyle>
            <a:lvl1pPr marL="0" indent="0" algn="ctr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0" y="357188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1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457200"/>
            <a:ext cx="200025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457200"/>
            <a:ext cx="5848350" cy="4114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7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98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13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314450"/>
            <a:ext cx="3924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314450"/>
            <a:ext cx="3924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8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55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0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13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73088" y="4572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314450"/>
            <a:ext cx="8001000" cy="314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357188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2699792" y="4834166"/>
            <a:ext cx="460851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© </a:t>
            </a:r>
            <a:r>
              <a:rPr lang="en-GB" sz="8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2018, ITER Organization</a:t>
            </a:r>
            <a:r>
              <a:rPr lang="en-GB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458200" y="4788000"/>
            <a:ext cx="5857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fld id="{47BA91C2-74BF-4480-8BF1-C44F20807924}" type="slidenum">
              <a:rPr lang="en-GB" sz="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50000"/>
                </a:spcBef>
              </a:pPr>
              <a:t>‹#›</a:t>
            </a:fld>
            <a:endParaRPr lang="en-GB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731514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8388424" y="4731514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7308304" y="4731990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699792" y="4731990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752000"/>
            <a:ext cx="592767" cy="293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4953600"/>
            <a:ext cx="2016224" cy="971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7338" indent="-287338" algn="just" defTabSz="795338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57238" indent="-279400" algn="just" defTabSz="795338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136650" indent="-188913" algn="just" defTabSz="795338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511300" indent="-184150" algn="just" defTabSz="795338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1885950" indent="-184150" algn="just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3431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03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75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47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hyperlink" Target="https://commons.wikimedia.org/w/index.php?curid=5926476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685800" y="1714500"/>
            <a:ext cx="7772400" cy="857250"/>
          </a:xfrm>
        </p:spPr>
        <p:txBody>
          <a:bodyPr/>
          <a:lstStyle/>
          <a:p>
            <a:r>
              <a:rPr lang="en-US" dirty="0" smtClean="0"/>
              <a:t>Nuclear Challenges in </a:t>
            </a:r>
            <a:r>
              <a:rPr lang="en-US" smtClean="0"/>
              <a:t>Fusion Reactor Design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Loughlin</a:t>
            </a:r>
            <a:endParaRPr lang="en-US" dirty="0"/>
          </a:p>
          <a:p>
            <a:r>
              <a:rPr lang="en-US" dirty="0" smtClean="0"/>
              <a:t>Central Integration Office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267494"/>
            <a:ext cx="8001000" cy="685800"/>
          </a:xfrm>
        </p:spPr>
        <p:txBody>
          <a:bodyPr/>
          <a:lstStyle/>
          <a:p>
            <a:r>
              <a:rPr lang="en-US" dirty="0" smtClean="0"/>
              <a:t>Radiation Transport Simulations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7256740" y="3059118"/>
            <a:ext cx="23807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+mn-lt"/>
              </a:rPr>
              <a:t>Courtesy Rafael Juarez et al., UNED</a:t>
            </a:r>
            <a:endParaRPr lang="en-GB" sz="1050" dirty="0" err="1" smtClean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09" y="953294"/>
            <a:ext cx="7220958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46" y="632201"/>
            <a:ext cx="6657326" cy="402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50858" y="357504"/>
            <a:ext cx="5267436" cy="54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kern="0" dirty="0"/>
              <a:t>Complexity of Geometry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16966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000" y="680401"/>
            <a:ext cx="3807042" cy="399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680400"/>
            <a:ext cx="3807619" cy="400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680400"/>
            <a:ext cx="3807619" cy="40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680400"/>
            <a:ext cx="3807619" cy="40005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498" y="680399"/>
            <a:ext cx="3780000" cy="39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680400"/>
            <a:ext cx="3779044" cy="4000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9582"/>
            <a:ext cx="5256584" cy="3165512"/>
          </a:xfrm>
        </p:spPr>
        <p:txBody>
          <a:bodyPr/>
          <a:lstStyle/>
          <a:p>
            <a:r>
              <a:rPr lang="en-US" sz="2000" dirty="0"/>
              <a:t>TF coil </a:t>
            </a:r>
            <a:r>
              <a:rPr lang="en-US" sz="2000" dirty="0" smtClean="0"/>
              <a:t>heating</a:t>
            </a:r>
          </a:p>
          <a:p>
            <a:r>
              <a:rPr lang="en-US" sz="2000" dirty="0" smtClean="0"/>
              <a:t>Dose to insulation</a:t>
            </a:r>
          </a:p>
          <a:p>
            <a:r>
              <a:rPr lang="en-US" sz="2000" dirty="0" smtClean="0"/>
              <a:t>Fast neutron flux</a:t>
            </a:r>
            <a:endParaRPr lang="en-US" sz="2000" dirty="0"/>
          </a:p>
          <a:p>
            <a:r>
              <a:rPr lang="en-US" sz="2000" dirty="0" smtClean="0"/>
              <a:t>VV heating</a:t>
            </a:r>
          </a:p>
          <a:p>
            <a:r>
              <a:rPr lang="en-US" sz="2000" dirty="0"/>
              <a:t>Damage</a:t>
            </a:r>
          </a:p>
          <a:p>
            <a:r>
              <a:rPr lang="en-US" sz="2000" dirty="0"/>
              <a:t>Blanket and divertor heating</a:t>
            </a:r>
          </a:p>
          <a:p>
            <a:r>
              <a:rPr lang="en-US" sz="2000" dirty="0" smtClean="0"/>
              <a:t>Module activation</a:t>
            </a:r>
          </a:p>
          <a:p>
            <a:r>
              <a:rPr lang="en-US" sz="2000" dirty="0" smtClean="0"/>
              <a:t>Decay heat</a:t>
            </a:r>
          </a:p>
          <a:p>
            <a:r>
              <a:rPr lang="en-US" sz="2000" dirty="0" smtClean="0"/>
              <a:t>Streaming</a:t>
            </a:r>
          </a:p>
          <a:p>
            <a:r>
              <a:rPr lang="en-US" sz="2000" dirty="0"/>
              <a:t>Water activation</a:t>
            </a:r>
          </a:p>
          <a:p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responses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45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98" y="267494"/>
            <a:ext cx="8001000" cy="685800"/>
          </a:xfrm>
        </p:spPr>
        <p:txBody>
          <a:bodyPr/>
          <a:lstStyle/>
          <a:p>
            <a:r>
              <a:rPr lang="en-US" dirty="0" smtClean="0"/>
              <a:t>Vacuum Vessel Heating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29" y="843559"/>
            <a:ext cx="4319339" cy="380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0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Activated Water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915566"/>
            <a:ext cx="8001000" cy="1566174"/>
          </a:xfrm>
        </p:spPr>
        <p:txBody>
          <a:bodyPr/>
          <a:lstStyle/>
          <a:p>
            <a:r>
              <a:rPr lang="en-GB" sz="2100" dirty="0">
                <a:solidFill>
                  <a:srgbClr val="C00000"/>
                </a:solidFill>
              </a:rPr>
              <a:t>Activation of Water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On ITER water </a:t>
            </a:r>
            <a:r>
              <a:rPr lang="en-GB" dirty="0">
                <a:solidFill>
                  <a:srgbClr val="C00000"/>
                </a:solidFill>
              </a:rPr>
              <a:t>will be used to cool the divertor, blanket modules, vacuum vessel, the neutral beam injectors, and the radio-frequency heating and diagnostic systems. </a:t>
            </a:r>
            <a:endParaRPr lang="en-GB" dirty="0" smtClean="0">
              <a:solidFill>
                <a:srgbClr val="C00000"/>
              </a:solidFill>
            </a:endParaRP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Activity </a:t>
            </a:r>
            <a:r>
              <a:rPr lang="en-GB" dirty="0">
                <a:solidFill>
                  <a:srgbClr val="C00000"/>
                </a:solidFill>
              </a:rPr>
              <a:t>from water arises because of the production of </a:t>
            </a:r>
            <a:r>
              <a:rPr lang="en-GB" baseline="30000" dirty="0">
                <a:solidFill>
                  <a:srgbClr val="C00000"/>
                </a:solidFill>
              </a:rPr>
              <a:t>16</a:t>
            </a:r>
            <a:r>
              <a:rPr lang="en-GB" dirty="0">
                <a:solidFill>
                  <a:srgbClr val="C00000"/>
                </a:solidFill>
              </a:rPr>
              <a:t>N and </a:t>
            </a:r>
            <a:r>
              <a:rPr lang="en-GB" baseline="30000" dirty="0">
                <a:solidFill>
                  <a:srgbClr val="C00000"/>
                </a:solidFill>
              </a:rPr>
              <a:t>17</a:t>
            </a:r>
            <a:r>
              <a:rPr lang="en-GB" dirty="0">
                <a:solidFill>
                  <a:srgbClr val="C00000"/>
                </a:solidFill>
              </a:rPr>
              <a:t>N due to </a:t>
            </a:r>
            <a:r>
              <a:rPr lang="en-GB" baseline="30000" dirty="0">
                <a:solidFill>
                  <a:srgbClr val="C00000"/>
                </a:solidFill>
              </a:rPr>
              <a:t>16</a:t>
            </a:r>
            <a:r>
              <a:rPr lang="en-GB" dirty="0">
                <a:solidFill>
                  <a:srgbClr val="C00000"/>
                </a:solidFill>
              </a:rPr>
              <a:t>O(</a:t>
            </a:r>
            <a:r>
              <a:rPr lang="en-GB" dirty="0" err="1">
                <a:solidFill>
                  <a:srgbClr val="C00000"/>
                </a:solidFill>
              </a:rPr>
              <a:t>n,p</a:t>
            </a:r>
            <a:r>
              <a:rPr lang="en-GB" dirty="0">
                <a:solidFill>
                  <a:srgbClr val="C00000"/>
                </a:solidFill>
              </a:rPr>
              <a:t>)</a:t>
            </a:r>
            <a:r>
              <a:rPr lang="en-GB" baseline="30000" dirty="0">
                <a:solidFill>
                  <a:srgbClr val="C00000"/>
                </a:solidFill>
              </a:rPr>
              <a:t>16</a:t>
            </a:r>
            <a:r>
              <a:rPr lang="en-GB" dirty="0">
                <a:solidFill>
                  <a:srgbClr val="C00000"/>
                </a:solidFill>
              </a:rPr>
              <a:t>N (10.5MeV threshold) and </a:t>
            </a:r>
            <a:r>
              <a:rPr lang="en-GB" baseline="30000" dirty="0">
                <a:solidFill>
                  <a:srgbClr val="C00000"/>
                </a:solidFill>
              </a:rPr>
              <a:t>17</a:t>
            </a:r>
            <a:r>
              <a:rPr lang="en-GB" dirty="0">
                <a:solidFill>
                  <a:srgbClr val="C00000"/>
                </a:solidFill>
              </a:rPr>
              <a:t>O(</a:t>
            </a:r>
            <a:r>
              <a:rPr lang="en-GB" dirty="0" err="1">
                <a:solidFill>
                  <a:srgbClr val="C00000"/>
                </a:solidFill>
              </a:rPr>
              <a:t>n,p</a:t>
            </a:r>
            <a:r>
              <a:rPr lang="en-GB" dirty="0">
                <a:solidFill>
                  <a:srgbClr val="C00000"/>
                </a:solidFill>
              </a:rPr>
              <a:t>)</a:t>
            </a:r>
            <a:r>
              <a:rPr lang="en-GB" baseline="30000" dirty="0">
                <a:solidFill>
                  <a:srgbClr val="C00000"/>
                </a:solidFill>
              </a:rPr>
              <a:t>17</a:t>
            </a:r>
            <a:r>
              <a:rPr lang="en-GB" dirty="0">
                <a:solidFill>
                  <a:srgbClr val="C00000"/>
                </a:solidFill>
              </a:rPr>
              <a:t>N reactions. Tritium and </a:t>
            </a:r>
            <a:r>
              <a:rPr lang="en-GB" baseline="30000" dirty="0">
                <a:solidFill>
                  <a:srgbClr val="C00000"/>
                </a:solidFill>
              </a:rPr>
              <a:t>19</a:t>
            </a:r>
            <a:r>
              <a:rPr lang="en-GB" dirty="0">
                <a:solidFill>
                  <a:srgbClr val="C00000"/>
                </a:solidFill>
              </a:rPr>
              <a:t>O are also produced.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33719" y="3273828"/>
          <a:ext cx="5184576" cy="13191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4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3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Half-life 7.13s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GB" sz="1400" b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100% γ 6.13MeV (69%), 7.12MeV (5%)</a:t>
                      </a:r>
                      <a:endParaRPr lang="en-GB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Half-life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4.17s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GB" sz="14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100% then delayed neutron (1 MeV) decay (95%) γ 871keV (3.7%)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26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628" y="-182556"/>
            <a:ext cx="6534726" cy="685800"/>
          </a:xfrm>
        </p:spPr>
        <p:txBody>
          <a:bodyPr/>
          <a:lstStyle/>
          <a:p>
            <a:r>
              <a:rPr lang="en-US" sz="2100" dirty="0" smtClean="0"/>
              <a:t>Activated Water</a:t>
            </a:r>
            <a:endParaRPr lang="en-GB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3683919" y="338755"/>
            <a:ext cx="19480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7030A0"/>
                </a:solidFill>
                <a:latin typeface="Times" pitchFamily="18" charset="0"/>
                <a:ea typeface="Tahoma" panose="020B0604030504040204" pitchFamily="34" charset="0"/>
                <a:cs typeface="Tahoma" panose="020B0604030504040204" pitchFamily="34" charset="0"/>
              </a:rPr>
              <a:t>Activated water sources</a:t>
            </a:r>
            <a:endParaRPr lang="en-GB" sz="1350" b="1" dirty="0">
              <a:solidFill>
                <a:srgbClr val="7030A0"/>
              </a:solidFill>
              <a:latin typeface="Times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80" y="818440"/>
            <a:ext cx="2548463" cy="3616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1006" y="603162"/>
            <a:ext cx="11624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1050" b="1" dirty="0">
                <a:latin typeface="+mn-lt"/>
              </a:rPr>
              <a:t>IBED PHTS</a:t>
            </a:r>
            <a:endParaRPr lang="en-GB" sz="1050" b="1" dirty="0">
              <a:latin typeface="+mn-lt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72" y="951570"/>
            <a:ext cx="3471272" cy="142075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81" y="2305129"/>
            <a:ext cx="3390249" cy="15647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75463" y="61575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Font typeface="+mj-lt"/>
              <a:buAutoNum type="arabicPeriod" startAt="2"/>
            </a:pPr>
            <a:r>
              <a:rPr lang="en-US" sz="1050" b="1" dirty="0">
                <a:latin typeface="+mn-lt"/>
              </a:rPr>
              <a:t>NBI PHTS</a:t>
            </a:r>
            <a:endParaRPr lang="en-GB" sz="105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5420" y="1661260"/>
            <a:ext cx="7755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+mn-lt"/>
              </a:rPr>
              <a:t>L3-HV Deck</a:t>
            </a:r>
          </a:p>
          <a:p>
            <a:r>
              <a:rPr lang="en-US" sz="1050" b="1" dirty="0">
                <a:latin typeface="+mn-lt"/>
              </a:rPr>
              <a:t> room</a:t>
            </a:r>
            <a:endParaRPr lang="en-GB" sz="105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08757" y="3087515"/>
            <a:ext cx="7755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+mn-lt"/>
              </a:rPr>
              <a:t>L3-L4</a:t>
            </a:r>
            <a:endParaRPr lang="en-GB" sz="105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951570"/>
            <a:ext cx="9364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+mn-lt"/>
              </a:rPr>
              <a:t>In-</a:t>
            </a:r>
            <a:r>
              <a:rPr lang="en-US" sz="1050" b="1" dirty="0" err="1">
                <a:latin typeface="+mn-lt"/>
              </a:rPr>
              <a:t>bioshield</a:t>
            </a:r>
            <a:endParaRPr lang="en-GB" sz="105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4943" y="2118407"/>
            <a:ext cx="10486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+mn-lt"/>
              </a:rPr>
              <a:t>Out-</a:t>
            </a:r>
            <a:r>
              <a:rPr lang="en-US" sz="1050" b="1" dirty="0" err="1">
                <a:latin typeface="+mn-lt"/>
              </a:rPr>
              <a:t>bioshield</a:t>
            </a:r>
            <a:endParaRPr lang="en-GB" sz="105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9881" y="4069076"/>
            <a:ext cx="41280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+mj-lt"/>
              <a:buAutoNum type="arabicPeriod" startAt="3"/>
            </a:pPr>
            <a:r>
              <a:rPr lang="en-US" sz="900" b="1" dirty="0">
                <a:latin typeface="+mn-lt"/>
              </a:rPr>
              <a:t>VVPHTS: In UPC, VS#8, LPC, B2-north gallery and DRT room (B2-B1)</a:t>
            </a:r>
            <a:endParaRPr lang="en-GB" sz="9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33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Dose from Water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21600"/>
            <a:ext cx="6580494" cy="3098900"/>
          </a:xfrm>
        </p:spPr>
      </p:pic>
    </p:spTree>
    <p:extLst>
      <p:ext uri="{BB962C8B-B14F-4D97-AF65-F5344CB8AC3E}">
        <p14:creationId xmlns:p14="http://schemas.microsoft.com/office/powerpoint/2010/main" val="32488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760" y="1026333"/>
            <a:ext cx="6000750" cy="3147510"/>
          </a:xfrm>
        </p:spPr>
        <p:txBody>
          <a:bodyPr/>
          <a:lstStyle/>
          <a:p>
            <a:r>
              <a:rPr lang="en-US" sz="2100" dirty="0"/>
              <a:t>Plasma</a:t>
            </a:r>
          </a:p>
          <a:p>
            <a:r>
              <a:rPr lang="en-US" sz="2100" dirty="0"/>
              <a:t>Activated water</a:t>
            </a:r>
          </a:p>
          <a:p>
            <a:r>
              <a:rPr lang="en-US" sz="2100" dirty="0"/>
              <a:t>Activated Blankets, divertor cassettes, port plugs</a:t>
            </a:r>
          </a:p>
          <a:p>
            <a:r>
              <a:rPr lang="en-US" sz="2100" dirty="0"/>
              <a:t>Activated corrosion products</a:t>
            </a:r>
          </a:p>
          <a:p>
            <a:r>
              <a:rPr lang="en-US" sz="2100" dirty="0"/>
              <a:t>Activated dust</a:t>
            </a:r>
            <a:endParaRPr lang="en-GB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87" y="1810352"/>
            <a:ext cx="3336597" cy="1950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339502"/>
            <a:ext cx="8001000" cy="685800"/>
          </a:xfrm>
        </p:spPr>
        <p:txBody>
          <a:bodyPr/>
          <a:lstStyle/>
          <a:p>
            <a:r>
              <a:rPr lang="en-US" dirty="0" smtClean="0"/>
              <a:t>Variety of Radiation Sources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66" y="1211119"/>
            <a:ext cx="4965749" cy="3125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66" y="1207561"/>
            <a:ext cx="6102662" cy="3101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8" y="1475372"/>
            <a:ext cx="6858000" cy="26172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81" y="858158"/>
            <a:ext cx="4976012" cy="380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1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Source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58" y="1292506"/>
            <a:ext cx="5956934" cy="302758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7" y="1324939"/>
            <a:ext cx="5913113" cy="3153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33" y="1236640"/>
            <a:ext cx="5941956" cy="3139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5129" y="896399"/>
            <a:ext cx="4314207" cy="38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31351"/>
            <a:ext cx="8424936" cy="685800"/>
          </a:xfrm>
        </p:spPr>
        <p:txBody>
          <a:bodyPr/>
          <a:lstStyle/>
          <a:p>
            <a:r>
              <a:rPr lang="en-US" dirty="0" smtClean="0"/>
              <a:t>Example: Absorbed dose in Si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495362" y="357504"/>
            <a:ext cx="6208986" cy="4076789"/>
            <a:chOff x="395536" y="932918"/>
            <a:chExt cx="8278648" cy="5435718"/>
          </a:xfrm>
        </p:grpSpPr>
        <p:pic>
          <p:nvPicPr>
            <p:cNvPr id="25" name="Picture 2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73" r="4418"/>
            <a:stretch/>
          </p:blipFill>
          <p:spPr bwMode="auto">
            <a:xfrm>
              <a:off x="2535822" y="3812761"/>
              <a:ext cx="3796030" cy="25558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211960" y="3506296"/>
              <a:ext cx="613843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latin typeface="+mn-lt"/>
                </a:rPr>
                <a:t>Total</a:t>
              </a:r>
              <a:endParaRPr lang="en-GB" sz="900" b="1" dirty="0">
                <a:latin typeface="+mn-lt"/>
              </a:endParaRPr>
            </a:p>
          </p:txBody>
        </p:sp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196752"/>
              <a:ext cx="3756547" cy="2586544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224361"/>
              <a:ext cx="3742144" cy="2588400"/>
            </a:xfrm>
            <a:prstGeom prst="rect">
              <a:avLst/>
            </a:prstGeom>
          </p:spPr>
        </p:pic>
        <p:pic>
          <p:nvPicPr>
            <p:cNvPr id="29" name="Picture 28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4491220"/>
              <a:ext cx="676910" cy="143954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56492" y="932918"/>
              <a:ext cx="1383284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latin typeface="+mn-lt"/>
                </a:rPr>
                <a:t>Activated water</a:t>
              </a:r>
              <a:endParaRPr lang="en-GB" sz="900" b="1" dirty="0"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08403" y="939621"/>
              <a:ext cx="78483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latin typeface="+mn-lt"/>
                </a:rPr>
                <a:t>Plasma</a:t>
              </a:r>
              <a:endParaRPr lang="en-GB" sz="900" b="1" dirty="0">
                <a:latin typeface="+mn-lt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223628" y="3165817"/>
            <a:ext cx="1998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baseline="30000" dirty="0">
                <a:latin typeface="Times" pitchFamily="18" charset="0"/>
              </a:rPr>
              <a:t>16</a:t>
            </a:r>
            <a:r>
              <a:rPr lang="en-US" sz="1200" b="1" i="1" dirty="0">
                <a:latin typeface="Times" pitchFamily="18" charset="0"/>
              </a:rPr>
              <a:t>N isotope in Activated water is the main source of total ionizing dose (TID) outside bio-shield</a:t>
            </a:r>
            <a:endParaRPr lang="en-GB" sz="1200" b="1" i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88" y="-164554"/>
            <a:ext cx="8001000" cy="685800"/>
          </a:xfrm>
        </p:spPr>
        <p:txBody>
          <a:bodyPr/>
          <a:lstStyle/>
          <a:p>
            <a:r>
              <a:rPr lang="en-US" dirty="0"/>
              <a:t>Fission </a:t>
            </a:r>
            <a:r>
              <a:rPr lang="en-US" dirty="0" smtClean="0"/>
              <a:t>vs </a:t>
            </a:r>
            <a:r>
              <a:rPr lang="en-US" dirty="0"/>
              <a:t>Fusion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851697"/>
              </p:ext>
            </p:extLst>
          </p:nvPr>
        </p:nvGraphicFramePr>
        <p:xfrm>
          <a:off x="1691680" y="627534"/>
          <a:ext cx="5544616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308">
                  <a:extLst>
                    <a:ext uri="{9D8B030D-6E8A-4147-A177-3AD203B41FA5}">
                      <a16:colId xmlns:a16="http://schemas.microsoft.com/office/drawing/2014/main" val="2465272346"/>
                    </a:ext>
                  </a:extLst>
                </a:gridCol>
                <a:gridCol w="2772308">
                  <a:extLst>
                    <a:ext uri="{9D8B030D-6E8A-4147-A177-3AD203B41FA5}">
                      <a16:colId xmlns:a16="http://schemas.microsoft.com/office/drawing/2014/main" val="2216039461"/>
                    </a:ext>
                  </a:extLst>
                </a:gridCol>
              </a:tblGrid>
              <a:tr h="2846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Fission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Fusion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635350"/>
                  </a:ext>
                </a:extLst>
              </a:tr>
              <a:tr h="2846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Reactor Physics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Plasma Physics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040681"/>
                  </a:ext>
                </a:extLst>
              </a:tr>
              <a:tr h="2846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Vacuum</a:t>
                      </a:r>
                      <a:endParaRPr lang="en-GB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195357"/>
                  </a:ext>
                </a:extLst>
              </a:tr>
              <a:tr h="2846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Magnetic fields</a:t>
                      </a:r>
                      <a:endParaRPr lang="en-GB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748724"/>
                  </a:ext>
                </a:extLst>
              </a:tr>
              <a:tr h="2846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Cryogenics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814526"/>
                  </a:ext>
                </a:extLst>
              </a:tr>
              <a:tr h="2846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Water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Cooling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Water Cooling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757937"/>
                  </a:ext>
                </a:extLst>
              </a:tr>
              <a:tr h="2846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Criticality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532683"/>
                  </a:ext>
                </a:extLst>
              </a:tr>
              <a:tr h="2846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Fission Products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Tritium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54148"/>
                  </a:ext>
                </a:extLst>
              </a:tr>
              <a:tr h="284683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Additional Heating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051122"/>
                  </a:ext>
                </a:extLst>
              </a:tr>
              <a:tr h="3700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Diagnostics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Diagnostics</a:t>
                      </a: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279211"/>
                  </a:ext>
                </a:extLst>
              </a:tr>
              <a:tr h="3700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Radiation Damage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Radiation Damage</a:t>
                      </a:r>
                      <a:endParaRPr lang="en-GB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35455"/>
                  </a:ext>
                </a:extLst>
              </a:tr>
              <a:tr h="3700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Waste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Waste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45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53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Activation</a:t>
            </a:r>
            <a:endParaRPr lang="en-GB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82" y="1200151"/>
            <a:ext cx="5104037" cy="339447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en-US" smtClean="0"/>
              <a:t>28 June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ANNETTE Summer School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4B25E5D-98DA-45F4-BA15-A00C27E0E1C1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74" y="1329612"/>
            <a:ext cx="1007410" cy="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Concrete</a:t>
            </a:r>
            <a:endParaRPr lang="en-GB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2240"/>
            <a:ext cx="3132348" cy="357982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en-US" smtClean="0"/>
              <a:t>28 June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ANNETTE Summer School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4B25E5D-98DA-45F4-BA15-A00C27E0E1C1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05577"/>
            <a:ext cx="3240360" cy="30783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39652" y="3975906"/>
            <a:ext cx="2970330" cy="162018"/>
          </a:xfrm>
          <a:prstGeom prst="rect">
            <a:avLst/>
          </a:prstGeom>
          <a:solidFill>
            <a:srgbClr val="FFFF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966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dose rates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en-US" smtClean="0"/>
              <a:t>28 June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ANNETTE Summer School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4B25E5D-98DA-45F4-BA15-A00C27E0E1C1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7" y="1113588"/>
            <a:ext cx="5834705" cy="3315816"/>
          </a:xfrm>
        </p:spPr>
      </p:pic>
    </p:spTree>
    <p:extLst>
      <p:ext uri="{BB962C8B-B14F-4D97-AF65-F5344CB8AC3E}">
        <p14:creationId xmlns:p14="http://schemas.microsoft.com/office/powerpoint/2010/main" val="14008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of Impurities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en-US" smtClean="0"/>
              <a:t>28 June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ANNETTE Summer School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4B25E5D-98DA-45F4-BA15-A00C27E0E1C1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02" y="951570"/>
            <a:ext cx="4026728" cy="2430270"/>
          </a:xfrm>
          <a:prstGeom prst="rect">
            <a:avLst/>
          </a:prstGeom>
        </p:spPr>
      </p:pic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71750"/>
            <a:ext cx="3324924" cy="2160240"/>
          </a:xfrm>
        </p:spPr>
      </p:pic>
    </p:spTree>
    <p:extLst>
      <p:ext uri="{BB962C8B-B14F-4D97-AF65-F5344CB8AC3E}">
        <p14:creationId xmlns:p14="http://schemas.microsoft.com/office/powerpoint/2010/main" val="29834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Transformation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the production of radio-active isotopes, materials can be transformed under neutron irradiation.</a:t>
            </a:r>
          </a:p>
          <a:p>
            <a:r>
              <a:rPr lang="en-US" dirty="0" smtClean="0"/>
              <a:t>One example is the transformation of gold into mercury. Mercury is incompatible with vacuum.</a:t>
            </a:r>
          </a:p>
          <a:p>
            <a:pPr marL="0" indent="0" algn="ctr">
              <a:buNone/>
            </a:pPr>
            <a:r>
              <a:rPr lang="en-US" baseline="30000" dirty="0" smtClean="0"/>
              <a:t>197</a:t>
            </a:r>
            <a:r>
              <a:rPr lang="en-US" dirty="0" smtClean="0"/>
              <a:t>Au + n → </a:t>
            </a:r>
            <a:r>
              <a:rPr lang="en-US" baseline="30000" dirty="0" smtClean="0"/>
              <a:t>198</a:t>
            </a:r>
            <a:r>
              <a:rPr lang="en-US" dirty="0" smtClean="0"/>
              <a:t>Au + </a:t>
            </a:r>
            <a:r>
              <a:rPr lang="el-GR" dirty="0" smtClean="0"/>
              <a:t>γ</a:t>
            </a:r>
            <a:r>
              <a:rPr lang="en-US" dirty="0" smtClean="0"/>
              <a:t> → </a:t>
            </a:r>
            <a:r>
              <a:rPr lang="en-US" baseline="30000" dirty="0" smtClean="0"/>
              <a:t>198</a:t>
            </a:r>
            <a:r>
              <a:rPr lang="en-US" dirty="0" smtClean="0"/>
              <a:t>Hg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en-US" smtClean="0"/>
              <a:t>28 June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dirty="0" smtClean="0"/>
              <a:t>ANNETTE Summer School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4B25E5D-98DA-45F4-BA15-A00C27E0E1C1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490102" y="3543858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>
                <a:solidFill>
                  <a:srgbClr val="002060"/>
                </a:solidFill>
              </a:rPr>
              <a:t>β</a:t>
            </a:r>
            <a:r>
              <a:rPr lang="en-US" sz="1800" baseline="30000" dirty="0">
                <a:solidFill>
                  <a:srgbClr val="002060"/>
                </a:solidFill>
              </a:rPr>
              <a:t>-</a:t>
            </a:r>
            <a:endParaRPr lang="en-GB" sz="1800" baseline="30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3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Damage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11" y="1130742"/>
            <a:ext cx="5635501" cy="3529240"/>
          </a:xfrm>
        </p:spPr>
      </p:pic>
    </p:spTree>
    <p:extLst>
      <p:ext uri="{BB962C8B-B14F-4D97-AF65-F5344CB8AC3E}">
        <p14:creationId xmlns:p14="http://schemas.microsoft.com/office/powerpoint/2010/main" val="424862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70316"/>
            <a:ext cx="5259320" cy="2169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Damage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634" y="951571"/>
            <a:ext cx="6264696" cy="185765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Neutron damage is caused by atomic displacement in primarily elastic collisions and gas production (H and He).</a:t>
            </a:r>
          </a:p>
          <a:p>
            <a:r>
              <a:rPr lang="en-US" dirty="0" smtClean="0"/>
              <a:t>This leads to degradation of the mechanical properties of the material (e.g. tensile strength, fracture toughness and fatigue).</a:t>
            </a:r>
          </a:p>
          <a:p>
            <a:r>
              <a:rPr lang="en-US" dirty="0" smtClean="0"/>
              <a:t>Differences in neutron spectrum can be accounted for by using displacements per atoms (</a:t>
            </a:r>
            <a:r>
              <a:rPr lang="en-US" dirty="0" err="1" smtClean="0"/>
              <a:t>dpa</a:t>
            </a:r>
            <a:r>
              <a:rPr lang="en-US" dirty="0" smtClean="0"/>
              <a:t>) as a correlation parameter at least for low doses)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en-US" smtClean="0"/>
              <a:t>28 June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dirty="0" smtClean="0"/>
              <a:t>ANNETTE Summer School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4B25E5D-98DA-45F4-BA15-A00C27E0E1C1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6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Radio-active Waste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76473"/>
            <a:ext cx="4266474" cy="1998222"/>
          </a:xfrm>
        </p:spPr>
        <p:txBody>
          <a:bodyPr>
            <a:normAutofit/>
          </a:bodyPr>
          <a:lstStyle/>
          <a:p>
            <a:r>
              <a:rPr lang="en-US" sz="1800" dirty="0"/>
              <a:t>Details of regulations may vary depending on the host nation and are nuclide specific.</a:t>
            </a:r>
          </a:p>
          <a:p>
            <a:r>
              <a:rPr lang="en-US" sz="1800" dirty="0"/>
              <a:t>Activation of impurities is critical.</a:t>
            </a:r>
          </a:p>
          <a:p>
            <a:r>
              <a:rPr lang="en-US" sz="1800" dirty="0"/>
              <a:t>Some nuclides which can effect radio-active waste categorization are listed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en-US" smtClean="0"/>
              <a:t>28 June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ANNETTE Summer School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4B25E5D-98DA-45F4-BA15-A00C27E0E1C1}" type="slidenum">
              <a:rPr lang="en-GB" smtClean="0"/>
              <a:pPr/>
              <a:t>27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142693"/>
              </p:ext>
            </p:extLst>
          </p:nvPr>
        </p:nvGraphicFramePr>
        <p:xfrm>
          <a:off x="5652120" y="1254000"/>
          <a:ext cx="1998222" cy="3045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8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Nuclide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Half-life 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yrs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29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/>
                        <a:t>3</a:t>
                      </a:r>
                      <a:r>
                        <a:rPr lang="en-US" sz="1200" dirty="0" smtClean="0"/>
                        <a:t>H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12.32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29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/>
                        <a:t>36</a:t>
                      </a:r>
                      <a:r>
                        <a:rPr lang="en-US" sz="1200" dirty="0" smtClean="0"/>
                        <a:t>Cl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3.01×10</a:t>
                      </a:r>
                      <a:r>
                        <a:rPr lang="en-US" sz="1200" baseline="30000" dirty="0" smtClean="0"/>
                        <a:t>5</a:t>
                      </a:r>
                      <a:endParaRPr lang="en-GB" sz="1200" baseline="30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829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/>
                        <a:t>60</a:t>
                      </a:r>
                      <a:r>
                        <a:rPr lang="en-US" sz="1200" dirty="0" smtClean="0"/>
                        <a:t>Co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5.271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829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/>
                        <a:t>63</a:t>
                      </a:r>
                      <a:r>
                        <a:rPr lang="en-US" sz="1200" dirty="0" smtClean="0"/>
                        <a:t>Ni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101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829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/>
                        <a:t>94</a:t>
                      </a:r>
                      <a:r>
                        <a:rPr lang="en-US" sz="1200" dirty="0" smtClean="0"/>
                        <a:t>Nb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2.0×10</a:t>
                      </a:r>
                      <a:r>
                        <a:rPr lang="en-US" sz="1200" baseline="30000" dirty="0" smtClean="0"/>
                        <a:t>4</a:t>
                      </a:r>
                      <a:endParaRPr lang="en-GB" sz="1200" baseline="300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829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/>
                        <a:t>108m</a:t>
                      </a:r>
                      <a:r>
                        <a:rPr lang="en-US" sz="1200" dirty="0" smtClean="0"/>
                        <a:t>Ag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420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829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/>
                        <a:t>134</a:t>
                      </a:r>
                      <a:r>
                        <a:rPr lang="en-US" sz="1200" dirty="0" smtClean="0"/>
                        <a:t>Cs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2.065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829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/>
                        <a:t>137</a:t>
                      </a:r>
                      <a:r>
                        <a:rPr lang="en-US" sz="1200" dirty="0" smtClean="0"/>
                        <a:t>Cs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30.07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829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/>
                        <a:t>151</a:t>
                      </a:r>
                      <a:r>
                        <a:rPr lang="en-US" sz="1200" dirty="0" smtClean="0"/>
                        <a:t>Sm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90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829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/>
                        <a:t>152</a:t>
                      </a:r>
                      <a:r>
                        <a:rPr lang="en-US" sz="1200" dirty="0" smtClean="0"/>
                        <a:t>Eu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13.54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829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/>
                        <a:t>154</a:t>
                      </a:r>
                      <a:r>
                        <a:rPr lang="en-US" sz="1200" dirty="0" smtClean="0"/>
                        <a:t>Eu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8.593</a:t>
                      </a:r>
                      <a:endParaRPr lang="en-GB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2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Radiation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646" y="1200151"/>
            <a:ext cx="6426714" cy="3394472"/>
          </a:xfrm>
        </p:spPr>
        <p:txBody>
          <a:bodyPr/>
          <a:lstStyle/>
          <a:p>
            <a:r>
              <a:rPr lang="en-US" dirty="0" smtClean="0"/>
              <a:t>Most materials are affected by neutron irradiation which can impact their proper operation.</a:t>
            </a:r>
          </a:p>
          <a:p>
            <a:r>
              <a:rPr lang="en-US" dirty="0" smtClean="0"/>
              <a:t>Hydrocarbons degrade</a:t>
            </a:r>
          </a:p>
          <a:p>
            <a:r>
              <a:rPr lang="en-US" dirty="0" smtClean="0"/>
              <a:t>Single particle effects in electronics</a:t>
            </a:r>
          </a:p>
          <a:p>
            <a:r>
              <a:rPr lang="en-US" dirty="0" smtClean="0"/>
              <a:t>Darkening of optical </a:t>
            </a:r>
            <a:r>
              <a:rPr lang="en-US" dirty="0" err="1" smtClean="0"/>
              <a:t>fibres</a:t>
            </a:r>
            <a:endParaRPr lang="en-US" dirty="0" smtClean="0"/>
          </a:p>
          <a:p>
            <a:r>
              <a:rPr lang="en-US" dirty="0" smtClean="0"/>
              <a:t>Radiation induced EMF</a:t>
            </a:r>
          </a:p>
          <a:p>
            <a:r>
              <a:rPr lang="en-US" dirty="0" err="1" smtClean="0"/>
              <a:t>Etc</a:t>
            </a:r>
            <a:r>
              <a:rPr lang="en-US" dirty="0" smtClean="0"/>
              <a:t>….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Activation</a:t>
            </a:r>
          </a:p>
          <a:p>
            <a:pPr lvl="1"/>
            <a:r>
              <a:rPr lang="en-US" dirty="0" smtClean="0"/>
              <a:t>Decay heat</a:t>
            </a:r>
          </a:p>
          <a:p>
            <a:pPr lvl="1"/>
            <a:r>
              <a:rPr lang="en-US" dirty="0" smtClean="0"/>
              <a:t>Occupational radiation exposure (ORE)</a:t>
            </a:r>
          </a:p>
          <a:p>
            <a:pPr lvl="1"/>
            <a:r>
              <a:rPr lang="en-US" dirty="0" smtClean="0"/>
              <a:t>Rad-waste</a:t>
            </a:r>
          </a:p>
          <a:p>
            <a:r>
              <a:rPr lang="en-US" dirty="0" smtClean="0"/>
              <a:t>Damage</a:t>
            </a:r>
          </a:p>
          <a:p>
            <a:pPr lvl="1"/>
            <a:r>
              <a:rPr lang="en-US" dirty="0" smtClean="0"/>
              <a:t>Confinement barriers</a:t>
            </a:r>
          </a:p>
          <a:p>
            <a:pPr lvl="1"/>
            <a:r>
              <a:rPr lang="en-US" dirty="0" smtClean="0"/>
              <a:t>Qualification of safety related components</a:t>
            </a:r>
          </a:p>
          <a:p>
            <a:pPr lvl="1"/>
            <a:r>
              <a:rPr lang="en-US" dirty="0" smtClean="0"/>
              <a:t>Operability of plant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en-US" smtClean="0"/>
              <a:t>28 June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ANNETTE Summer School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4B25E5D-98DA-45F4-BA15-A00C27E0E1C1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3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Fission &amp; Fusion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088" y="1635646"/>
            <a:ext cx="8001000" cy="252028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12168"/>
            <a:ext cx="4321320" cy="2859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14450"/>
            <a:ext cx="4780626" cy="3075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on Safety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Neutron irradiation cause multiple effects on materials</a:t>
            </a:r>
          </a:p>
          <a:p>
            <a:pPr lvl="1"/>
            <a:r>
              <a:rPr lang="en-US" dirty="0" smtClean="0"/>
              <a:t>Transformation</a:t>
            </a:r>
          </a:p>
          <a:p>
            <a:pPr lvl="1"/>
            <a:r>
              <a:rPr lang="en-US" dirty="0" smtClean="0"/>
              <a:t>Activation</a:t>
            </a:r>
          </a:p>
          <a:p>
            <a:pPr lvl="2"/>
            <a:r>
              <a:rPr lang="en-US" dirty="0" smtClean="0"/>
              <a:t>Radioactivity</a:t>
            </a:r>
          </a:p>
          <a:p>
            <a:pPr lvl="2"/>
            <a:r>
              <a:rPr lang="en-US" dirty="0" smtClean="0"/>
              <a:t>Decay Heat</a:t>
            </a:r>
          </a:p>
          <a:p>
            <a:pPr lvl="1"/>
            <a:r>
              <a:rPr lang="en-US" dirty="0" smtClean="0"/>
              <a:t>Damage (mechanical properties, gas production)</a:t>
            </a:r>
          </a:p>
          <a:p>
            <a:r>
              <a:rPr lang="en-US" dirty="0" smtClean="0"/>
              <a:t>The effects may impact Safety in the following respects:</a:t>
            </a:r>
          </a:p>
          <a:p>
            <a:pPr lvl="1"/>
            <a:r>
              <a:rPr lang="en-US" dirty="0" smtClean="0"/>
              <a:t>Integrity of confinement barrier (damage and decay heat)</a:t>
            </a:r>
          </a:p>
          <a:p>
            <a:pPr lvl="1"/>
            <a:r>
              <a:rPr lang="en-US" dirty="0" smtClean="0"/>
              <a:t>Operation and integrity of safety important components</a:t>
            </a:r>
          </a:p>
          <a:p>
            <a:pPr lvl="1"/>
            <a:r>
              <a:rPr lang="en-US" dirty="0" smtClean="0"/>
              <a:t>Impact on ORE</a:t>
            </a:r>
          </a:p>
          <a:p>
            <a:pPr lvl="1"/>
            <a:r>
              <a:rPr lang="en-US" dirty="0" smtClean="0"/>
              <a:t>Generation and categorization of radio-active waste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en-US" smtClean="0"/>
              <a:t>28 June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ANNETTE Summer School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4B25E5D-98DA-45F4-BA15-A00C27E0E1C1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0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339502"/>
            <a:ext cx="8001000" cy="685800"/>
          </a:xfrm>
        </p:spPr>
        <p:txBody>
          <a:bodyPr/>
          <a:lstStyle/>
          <a:p>
            <a:r>
              <a:rPr lang="en-US" dirty="0" smtClean="0"/>
              <a:t>External Exposure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6193"/>
            <a:ext cx="4464496" cy="340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532" y="915566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2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32" y="0"/>
            <a:ext cx="8001000" cy="339502"/>
          </a:xfrm>
        </p:spPr>
        <p:txBody>
          <a:bodyPr/>
          <a:lstStyle/>
          <a:p>
            <a:r>
              <a:rPr lang="en-US" dirty="0" smtClean="0"/>
              <a:t>Contamination: Tritium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11510"/>
            <a:ext cx="1944216" cy="2303919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3003460"/>
            <a:ext cx="8964488" cy="208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57238" indent="-279400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36650" indent="-188913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511300" indent="-184150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85950" indent="-184150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3431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dirty="0"/>
              <a:t>Soft beta emission, not an external radiation hazard</a:t>
            </a:r>
          </a:p>
          <a:p>
            <a:r>
              <a:rPr lang="en-GB" sz="1800" dirty="0" smtClean="0"/>
              <a:t>HTO </a:t>
            </a:r>
            <a:r>
              <a:rPr lang="en-GB" sz="1800" dirty="0"/>
              <a:t>can </a:t>
            </a:r>
            <a:r>
              <a:rPr lang="en-GB" sz="1800" u="sng" dirty="0"/>
              <a:t>permeate into the body through intact skin</a:t>
            </a:r>
            <a:r>
              <a:rPr lang="en-GB" sz="1800" dirty="0"/>
              <a:t> or </a:t>
            </a:r>
            <a:r>
              <a:rPr lang="en-GB" sz="1800" u="sng" dirty="0"/>
              <a:t>cuts in skin</a:t>
            </a:r>
            <a:r>
              <a:rPr lang="en-GB" sz="1800" dirty="0"/>
              <a:t> or  </a:t>
            </a:r>
            <a:r>
              <a:rPr lang="en-GB" sz="1800" dirty="0" smtClean="0"/>
              <a:t>                   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  <a:r>
              <a:rPr lang="en-GB" sz="1800" dirty="0"/>
              <a:t>ingestion from the skin by water/food </a:t>
            </a:r>
            <a:r>
              <a:rPr lang="en-GB" sz="1800" dirty="0" smtClean="0"/>
              <a:t>route. </a:t>
            </a:r>
          </a:p>
          <a:p>
            <a:endParaRPr lang="en-GB" sz="1800" kern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30687"/>
              </p:ext>
            </p:extLst>
          </p:nvPr>
        </p:nvGraphicFramePr>
        <p:xfrm>
          <a:off x="479819" y="1131590"/>
          <a:ext cx="5256584" cy="13794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56313">
                  <a:extLst>
                    <a:ext uri="{9D8B030D-6E8A-4147-A177-3AD203B41FA5}">
                      <a16:colId xmlns:a16="http://schemas.microsoft.com/office/drawing/2014/main" val="476234449"/>
                    </a:ext>
                  </a:extLst>
                </a:gridCol>
                <a:gridCol w="2500271">
                  <a:extLst>
                    <a:ext uri="{9D8B030D-6E8A-4147-A177-3AD203B41FA5}">
                      <a16:colId xmlns:a16="http://schemas.microsoft.com/office/drawing/2014/main" val="1856892676"/>
                    </a:ext>
                  </a:extLst>
                </a:gridCol>
              </a:tblGrid>
              <a:tr h="346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Radioactive Decay: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β</a:t>
                      </a:r>
                      <a:r>
                        <a:rPr lang="en-GB" sz="1400" baseline="30000" dirty="0" smtClean="0"/>
                        <a:t>– </a:t>
                      </a:r>
                      <a:r>
                        <a:rPr lang="en-GB" sz="1400" dirty="0" smtClean="0"/>
                        <a:t>emitter, </a:t>
                      </a:r>
                      <a:r>
                        <a:rPr lang="en-GB" sz="1400" dirty="0" err="1" smtClean="0"/>
                        <a:t>E</a:t>
                      </a:r>
                      <a:r>
                        <a:rPr lang="en-GB" sz="1400" baseline="-25000" dirty="0" err="1" smtClean="0"/>
                        <a:t>max</a:t>
                      </a:r>
                      <a:r>
                        <a:rPr lang="en-GB" sz="1400" dirty="0" smtClean="0"/>
                        <a:t>- 18.6 </a:t>
                      </a:r>
                      <a:r>
                        <a:rPr lang="en-GB" sz="1400" dirty="0" err="1" smtClean="0"/>
                        <a:t>keV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980179"/>
                  </a:ext>
                </a:extLst>
              </a:tr>
              <a:tr h="34666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Specific activity: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3.7×10</a:t>
                      </a:r>
                      <a:r>
                        <a:rPr lang="en-GB" sz="1400" baseline="30000" dirty="0" smtClean="0"/>
                        <a:t>14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Bq</a:t>
                      </a:r>
                      <a:r>
                        <a:rPr lang="en-GB" sz="1400" dirty="0" smtClean="0"/>
                        <a:t>/g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203720"/>
                  </a:ext>
                </a:extLst>
              </a:tr>
              <a:tr h="29348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Radioactive decay Half-Life: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12.3 years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078719"/>
                  </a:ext>
                </a:extLst>
              </a:tr>
              <a:tr h="3813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Biological removal Half life: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12 days ( HTO form)</a:t>
                      </a:r>
                      <a:endParaRPr lang="en-GB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705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7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424936" cy="411510"/>
          </a:xfrm>
        </p:spPr>
        <p:txBody>
          <a:bodyPr/>
          <a:lstStyle/>
          <a:p>
            <a:r>
              <a:rPr lang="en-US" dirty="0" smtClean="0"/>
              <a:t>Activated Corrosion Products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37657"/>
            <a:ext cx="8640960" cy="417646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                                                                                                                         Radionuclide </a:t>
            </a:r>
          </a:p>
          <a:p>
            <a:pPr marL="0" indent="0">
              <a:buNone/>
            </a:pPr>
            <a:r>
              <a:rPr lang="en-US" sz="1800" dirty="0" smtClean="0"/>
              <a:t>                                                                                                                          Composition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                                                                                         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u="sng" dirty="0" smtClean="0"/>
              <a:t>ACP </a:t>
            </a:r>
            <a:r>
              <a:rPr lang="en-US" sz="1800" u="sng" dirty="0"/>
              <a:t>deposits contribute </a:t>
            </a:r>
            <a:r>
              <a:rPr lang="en-US" sz="1800" dirty="0"/>
              <a:t>to both </a:t>
            </a:r>
            <a:r>
              <a:rPr lang="en-US" sz="1800" u="sng" dirty="0"/>
              <a:t>external and internal exposures </a:t>
            </a:r>
            <a:r>
              <a:rPr lang="en-US" sz="1800" dirty="0"/>
              <a:t>to maintenance </a:t>
            </a:r>
            <a:r>
              <a:rPr lang="en-US" sz="1800" dirty="0" smtClean="0"/>
              <a:t>workers</a:t>
            </a:r>
          </a:p>
          <a:p>
            <a:r>
              <a:rPr lang="en-US" sz="1800" dirty="0" smtClean="0"/>
              <a:t>Major contributor to worker dose in maintenance – </a:t>
            </a:r>
            <a:r>
              <a:rPr lang="en-US" sz="1800" baseline="30000" dirty="0" smtClean="0"/>
              <a:t>60</a:t>
            </a:r>
            <a:r>
              <a:rPr lang="en-US" sz="1800" dirty="0" smtClean="0"/>
              <a:t>Co gamma ( ̴75-80 % of total dose)</a:t>
            </a:r>
          </a:p>
          <a:p>
            <a:endParaRPr lang="en-GB" sz="18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03598"/>
            <a:ext cx="2592288" cy="218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7574"/>
            <a:ext cx="3384376" cy="2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7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ITER brings us a step closer to a fusion reactor</a:t>
            </a:r>
          </a:p>
          <a:p>
            <a:r>
              <a:rPr lang="en-US" dirty="0" smtClean="0"/>
              <a:t>The nuclear challenges are being addressed now</a:t>
            </a:r>
          </a:p>
          <a:p>
            <a:r>
              <a:rPr lang="en-US" dirty="0" smtClean="0"/>
              <a:t>Further issues are likely to be uncovered and will </a:t>
            </a:r>
            <a:r>
              <a:rPr lang="en-US" smtClean="0"/>
              <a:t>have to be </a:t>
            </a:r>
            <a:r>
              <a:rPr lang="en-US" dirty="0" smtClean="0"/>
              <a:t>met in the realization of fusion as a viable source of energy.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05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16" y="1314450"/>
            <a:ext cx="4197350" cy="3148013"/>
          </a:xfrm>
        </p:spPr>
      </p:pic>
    </p:spTree>
    <p:extLst>
      <p:ext uri="{BB962C8B-B14F-4D97-AF65-F5344CB8AC3E}">
        <p14:creationId xmlns:p14="http://schemas.microsoft.com/office/powerpoint/2010/main" val="31108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Reactor Cores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19363"/>
            <a:ext cx="4330348" cy="2435821"/>
          </a:xfrm>
        </p:spPr>
      </p:pic>
      <p:pic>
        <p:nvPicPr>
          <p:cNvPr id="1026" name="Picture 2" descr="https://upload.wikimedia.org/wikipedia/en/e/e6/JointEuropeanTorus_inter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543" y="1040585"/>
            <a:ext cx="36004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3566779"/>
            <a:ext cx="369799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 smtClean="0"/>
              <a:t>Image copyright </a:t>
            </a:r>
            <a:r>
              <a:rPr lang="en-GB" sz="700" dirty="0"/>
              <a:t>is held by EFDA-JET.</a:t>
            </a:r>
          </a:p>
        </p:txBody>
      </p:sp>
      <p:pic>
        <p:nvPicPr>
          <p:cNvPr id="1028" name="Picture 4" descr="Image result for stellara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888" y="2297885"/>
            <a:ext cx="4389120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0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33" y="365962"/>
            <a:ext cx="4279236" cy="443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03299"/>
            <a:ext cx="8001000" cy="685800"/>
          </a:xfrm>
        </p:spPr>
        <p:txBody>
          <a:bodyPr/>
          <a:lstStyle/>
          <a:p>
            <a:r>
              <a:rPr lang="en-US" dirty="0" smtClean="0"/>
              <a:t>Reactor Size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2974780" y="2105227"/>
            <a:ext cx="3108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By </a:t>
            </a:r>
            <a:r>
              <a:rPr lang="en-GB" sz="800" dirty="0" err="1"/>
              <a:t>Original:antoine</a:t>
            </a:r>
            <a:r>
              <a:rPr lang="en-GB" sz="800" dirty="0"/>
              <a:t> </a:t>
            </a:r>
            <a:r>
              <a:rPr lang="en-GB" sz="800" dirty="0" err="1"/>
              <a:t>fleitzVector:Doanri</a:t>
            </a:r>
            <a:r>
              <a:rPr lang="en-GB" sz="800" dirty="0"/>
              <a:t> - Own work based on: Gen II nuclear reactor vessels sizes.png, CC BY-SA 4.0, </a:t>
            </a:r>
            <a:r>
              <a:rPr lang="en-GB" sz="800" dirty="0">
                <a:hlinkClick r:id="rId4"/>
              </a:rPr>
              <a:t>https://</a:t>
            </a:r>
            <a:r>
              <a:rPr lang="en-GB" sz="800" dirty="0" smtClean="0">
                <a:hlinkClick r:id="rId4"/>
              </a:rPr>
              <a:t>commons.wikimedia.org/w/index.php?curid=59264768</a:t>
            </a:r>
            <a:r>
              <a:rPr lang="en-GB" sz="800" dirty="0" smtClean="0"/>
              <a:t> </a:t>
            </a:r>
            <a:endParaRPr lang="en-GB" sz="800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70394"/>
            <a:ext cx="3162741" cy="26768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77122" y="4162692"/>
            <a:ext cx="32342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Copyright © 2005 David </a:t>
            </a:r>
            <a:r>
              <a:rPr lang="en-GB" sz="800" dirty="0" err="1"/>
              <a:t>Maisonnier</a:t>
            </a:r>
            <a:r>
              <a:rPr lang="en-GB" sz="800" dirty="0"/>
              <a:t>. Published by Elsevier B.V</a:t>
            </a:r>
            <a:r>
              <a:rPr lang="en-GB" sz="800" dirty="0" smtClean="0"/>
              <a:t>.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634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7574"/>
            <a:ext cx="5069396" cy="367064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Energy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41" y="720080"/>
            <a:ext cx="4123247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168" y="1203598"/>
            <a:ext cx="2489920" cy="3528392"/>
          </a:xfrm>
        </p:spPr>
        <p:txBody>
          <a:bodyPr/>
          <a:lstStyle/>
          <a:p>
            <a:r>
              <a:rPr lang="en-US" dirty="0" smtClean="0"/>
              <a:t>D-D</a:t>
            </a:r>
          </a:p>
          <a:p>
            <a:r>
              <a:rPr lang="en-US" dirty="0" smtClean="0"/>
              <a:t>T-T</a:t>
            </a:r>
          </a:p>
          <a:p>
            <a:r>
              <a:rPr lang="en-US" dirty="0" smtClean="0"/>
              <a:t>Be(</a:t>
            </a:r>
            <a:r>
              <a:rPr lang="en-US" dirty="0" err="1" smtClean="0"/>
              <a:t>H,n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Be(</a:t>
            </a:r>
            <a:r>
              <a:rPr lang="en-US" dirty="0" err="1" smtClean="0"/>
              <a:t>He,n</a:t>
            </a:r>
            <a:r>
              <a:rPr lang="en-US" dirty="0" smtClean="0"/>
              <a:t>)</a:t>
            </a:r>
          </a:p>
          <a:p>
            <a:r>
              <a:rPr lang="en-US" dirty="0" smtClean="0"/>
              <a:t>Runaway electrons</a:t>
            </a:r>
          </a:p>
          <a:p>
            <a:r>
              <a:rPr lang="en-US" dirty="0" smtClean="0"/>
              <a:t>NBI</a:t>
            </a:r>
          </a:p>
          <a:p>
            <a:r>
              <a:rPr lang="en-US" dirty="0" smtClean="0"/>
              <a:t>Etc…</a:t>
            </a:r>
            <a:endParaRPr lang="en-GB" dirty="0"/>
          </a:p>
        </p:txBody>
      </p:sp>
      <p:pic>
        <p:nvPicPr>
          <p:cNvPr id="4" name="Picture 6" descr="http://newtechfest.files.wordpress.com/2011/04/fu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3598"/>
            <a:ext cx="4682900" cy="311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464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old_p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67" y="1221582"/>
            <a:ext cx="5144690" cy="260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Rectangle 6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Fusion Power Production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87166" y="951310"/>
            <a:ext cx="5144690" cy="3665666"/>
            <a:chOff x="1258887" y="1268414"/>
            <a:chExt cx="6859587" cy="4887554"/>
          </a:xfrm>
        </p:grpSpPr>
        <p:pic>
          <p:nvPicPr>
            <p:cNvPr id="5" name="Picture 12" descr="Power sketc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7" y="1268414"/>
              <a:ext cx="6859587" cy="4887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123728" y="4391164"/>
              <a:ext cx="5328592" cy="738664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Times New Roman" pitchFamily="18" charset="0"/>
                  <a:cs typeface="Times New Roman" pitchFamily="18" charset="0"/>
                </a:rPr>
                <a:t>ITER </a:t>
              </a:r>
              <a:r>
                <a:rPr lang="en-US" sz="1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500-700MW</a:t>
              </a:r>
              <a:r>
                <a:rPr lang="en-US" sz="1500" b="1" dirty="0">
                  <a:latin typeface="Times New Roman" pitchFamily="18" charset="0"/>
                  <a:cs typeface="Times New Roman" pitchFamily="18" charset="0"/>
                </a:rPr>
                <a:t>, energy amplification </a:t>
              </a:r>
              <a:r>
                <a:rPr lang="en-US" sz="1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Q&gt;10</a:t>
              </a:r>
            </a:p>
            <a:p>
              <a:r>
                <a:rPr lang="en-US" sz="1500" b="1" dirty="0">
                  <a:latin typeface="Times New Roman" pitchFamily="18" charset="0"/>
                  <a:cs typeface="Times New Roman" pitchFamily="18" charset="0"/>
                </a:rPr>
                <a:t>Pulse duration </a:t>
              </a:r>
              <a:r>
                <a:rPr lang="en-US" sz="15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400s to 3000s</a:t>
              </a:r>
              <a:endParaRPr lang="en-GB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85646" y="1167595"/>
            <a:ext cx="6372708" cy="2808311"/>
          </a:xfrm>
          <a:solidFill>
            <a:schemeClr val="accent5">
              <a:alpha val="84000"/>
            </a:schemeClr>
          </a:solidFill>
        </p:spPr>
        <p:txBody>
          <a:bodyPr/>
          <a:lstStyle/>
          <a:p>
            <a:r>
              <a:rPr lang="en-US" sz="1500" dirty="0"/>
              <a:t>The huge leap in neutron production in fusion experiments means that extensive nuclear analysis is required for ITER at an unprecedented level.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350" dirty="0"/>
              <a:t>level of detail required.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350" dirty="0"/>
              <a:t>the variety of radiation sources,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350" dirty="0"/>
              <a:t>the shielding attenuation required,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350" dirty="0"/>
              <a:t>the complexity of the sources,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350" dirty="0"/>
              <a:t>the complexity of the geometry,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350" dirty="0"/>
              <a:t>large physical size of the installation,</a:t>
            </a:r>
          </a:p>
          <a:p>
            <a:r>
              <a:rPr lang="en-US" sz="1500" dirty="0"/>
              <a:t>As a result of this unprecedented challenge the latest techniques for analysis, variation reduction and data display are being employed.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159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Tokamak Complex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90" y="1314450"/>
            <a:ext cx="6328396" cy="3148013"/>
          </a:xfrm>
        </p:spPr>
      </p:pic>
    </p:spTree>
    <p:extLst>
      <p:ext uri="{BB962C8B-B14F-4D97-AF65-F5344CB8AC3E}">
        <p14:creationId xmlns:p14="http://schemas.microsoft.com/office/powerpoint/2010/main" val="9843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ER_Scientific_and_General_Presentation_N4CUXK_v1_2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dirty="0" err="1" smtClean="0">
            <a:latin typeface="+mn-lt"/>
          </a:defRPr>
        </a:defPPr>
      </a:lstStyle>
    </a:tx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ITER_Scientific_and_General_Presentation_N4CUXK_v1_6</Template>
  <TotalTime>453</TotalTime>
  <Words>975</Words>
  <Application>Microsoft Office PowerPoint</Application>
  <PresentationFormat>On-screen Show (16:9)</PresentationFormat>
  <Paragraphs>246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Century Gothic</vt:lpstr>
      <vt:lpstr>Courier New</vt:lpstr>
      <vt:lpstr>Tahoma</vt:lpstr>
      <vt:lpstr>Times</vt:lpstr>
      <vt:lpstr>Times New Roman</vt:lpstr>
      <vt:lpstr>ITER_Scientific_and_General_Presentation_N4CUXK_v1_2</vt:lpstr>
      <vt:lpstr>Nuclear Challenges in Fusion Reactor Design</vt:lpstr>
      <vt:lpstr>Fission vs Fusion</vt:lpstr>
      <vt:lpstr>Fission &amp; Fusion</vt:lpstr>
      <vt:lpstr>Reactor Cores</vt:lpstr>
      <vt:lpstr>Reactor Size</vt:lpstr>
      <vt:lpstr>Neutron Energy</vt:lpstr>
      <vt:lpstr>Neutron Sources</vt:lpstr>
      <vt:lpstr>Fusion Power Production</vt:lpstr>
      <vt:lpstr>Tokamak Complex</vt:lpstr>
      <vt:lpstr>Radiation Transport Simulations</vt:lpstr>
      <vt:lpstr>PowerPoint Presentation</vt:lpstr>
      <vt:lpstr>Nuclear responses</vt:lpstr>
      <vt:lpstr>Vacuum Vessel Heating</vt:lpstr>
      <vt:lpstr>Activated Water</vt:lpstr>
      <vt:lpstr>Activated Water</vt:lpstr>
      <vt:lpstr>Gamma Dose from Water</vt:lpstr>
      <vt:lpstr>Variety of Radiation Sources</vt:lpstr>
      <vt:lpstr>Complexity of Source </vt:lpstr>
      <vt:lpstr>Example: Absorbed dose in Si</vt:lpstr>
      <vt:lpstr>Neutron Activation</vt:lpstr>
      <vt:lpstr>Example: Concrete</vt:lpstr>
      <vt:lpstr>Comparison of dose rates</vt:lpstr>
      <vt:lpstr>Control of Impurities</vt:lpstr>
      <vt:lpstr>Material Transformation</vt:lpstr>
      <vt:lpstr>Neutron Damage</vt:lpstr>
      <vt:lpstr>Neutron Damage</vt:lpstr>
      <vt:lpstr>Radio-active Waste</vt:lpstr>
      <vt:lpstr>Other Radiation Effects</vt:lpstr>
      <vt:lpstr>Safety issues</vt:lpstr>
      <vt:lpstr>Impacts on Safety</vt:lpstr>
      <vt:lpstr>External Exposure</vt:lpstr>
      <vt:lpstr>Contamination: Tritium</vt:lpstr>
      <vt:lpstr>Activated Corrosion Products</vt:lpstr>
      <vt:lpstr>Summary &amp; Conclusions</vt:lpstr>
      <vt:lpstr>Thanks</vt:lpstr>
    </vt:vector>
  </TitlesOfParts>
  <Company>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Challenges in Fusion</dc:title>
  <dc:creator>Loughlin Michael</dc:creator>
  <cp:lastModifiedBy>Loughlin Michael</cp:lastModifiedBy>
  <cp:revision>33</cp:revision>
  <cp:lastPrinted>2018-11-08T07:12:25Z</cp:lastPrinted>
  <dcterms:created xsi:type="dcterms:W3CDTF">2018-08-24T13:52:11Z</dcterms:created>
  <dcterms:modified xsi:type="dcterms:W3CDTF">2018-11-09T07:29:17Z</dcterms:modified>
</cp:coreProperties>
</file>